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4zMOXW7qfjTSWaJKVXoGofXEy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chart is frequently updated, ensure to check for the most current version at: https://filestore.scouting.org/filestore/HealthSafety/pdf/680-685.pdf</a:t>
            </a:r>
            <a:endParaRPr/>
          </a:p>
        </p:txBody>
      </p:sp>
      <p:sp>
        <p:nvSpPr>
          <p:cNvPr id="122" name="Google Shape;12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000"/>
              <a:t>When discussing age and program-appropriate outdoor activities, link this chart with the one on slide 4. Discuss how each program level in Scouting America recognizes the different abilities of youth at different ages and restricts activities that are above the typical skill and maturity level of younger Scouts.</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Cover what Leave No Trace activities are most appropriate for each program in Scouting.  While ‘Camp Oh No!” can be used with Cub Scouts and adults, “Exploring Campsite Selection” or digging cat holes would not be appropriate for Cub Scouts.  </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Have participates brainstorm and discuss the various outdoor programs of Cub Scouts, Scouts BSA, Venturing, and Sea Scouts participate in, the outdoor setting/location of the program, and Leave No Trace knowledge, skills, and equipment necessary to minimize impacts.  </a:t>
            </a:r>
            <a:endParaRPr/>
          </a:p>
          <a:p>
            <a:pPr indent="0" lvl="0" marL="0" rtl="0" algn="l">
              <a:spcBef>
                <a:spcPts val="0"/>
              </a:spcBef>
              <a:spcAft>
                <a:spcPts val="0"/>
              </a:spcAft>
              <a:buNone/>
            </a:pPr>
            <a:r>
              <a:t/>
            </a:r>
            <a:endParaRPr sz="1000"/>
          </a:p>
          <a:p>
            <a:pPr indent="0" lvl="0" marL="0" rtl="0" algn="l">
              <a:spcBef>
                <a:spcPts val="0"/>
              </a:spcBef>
              <a:spcAft>
                <a:spcPts val="0"/>
              </a:spcAft>
              <a:buNone/>
            </a:pPr>
            <a:r>
              <a:rPr lang="en-US" sz="1000"/>
              <a:t>Then have participants brainstorm and discuss what activities from </a:t>
            </a:r>
            <a:r>
              <a:rPr lang="en-US" sz="1000" u="sng"/>
              <a:t>Bigfoot’s Playbook</a:t>
            </a:r>
            <a:r>
              <a:rPr lang="en-US" sz="1000"/>
              <a:t>, </a:t>
            </a:r>
            <a:r>
              <a:rPr lang="en-US" sz="1000" u="sng"/>
              <a:t>101 Ways to Teach Leave No Trace</a:t>
            </a:r>
            <a:r>
              <a:rPr lang="en-US" sz="1000"/>
              <a:t>, or other sources, are most appropriate for each program level to teach the required knowledge and skills for the outdoor activities and settings applicable.</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 name="Shape 17"/>
        <p:cNvGrpSpPr/>
        <p:nvPr/>
      </p:nvGrpSpPr>
      <p:grpSpPr>
        <a:xfrm>
          <a:off x="0" y="0"/>
          <a:ext cx="0" cy="0"/>
          <a:chOff x="0" y="0"/>
          <a:chExt cx="0" cy="0"/>
        </a:xfrm>
      </p:grpSpPr>
      <p:sp>
        <p:nvSpPr>
          <p:cNvPr id="18" name="Google Shape;18;p9"/>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 id="19" name="Google Shape;19;p9"/>
          <p:cNvPicPr preferRelativeResize="0"/>
          <p:nvPr/>
        </p:nvPicPr>
        <p:blipFill rotWithShape="1">
          <a:blip r:embed="rId2">
            <a:alphaModFix/>
          </a:blip>
          <a:srcRect b="0" l="0" r="0" t="0"/>
          <a:stretch/>
        </p:blipFill>
        <p:spPr>
          <a:xfrm>
            <a:off x="4510088" y="565150"/>
            <a:ext cx="3171825" cy="3187700"/>
          </a:xfrm>
          <a:prstGeom prst="rect">
            <a:avLst/>
          </a:prstGeom>
          <a:noFill/>
          <a:ln>
            <a:noFill/>
          </a:ln>
        </p:spPr>
      </p:pic>
      <p:sp>
        <p:nvSpPr>
          <p:cNvPr id="20" name="Google Shape;20;p9"/>
          <p:cNvSpPr txBox="1"/>
          <p:nvPr>
            <p:ph type="ctrTitle"/>
          </p:nvPr>
        </p:nvSpPr>
        <p:spPr>
          <a:xfrm>
            <a:off x="1524000" y="3752440"/>
            <a:ext cx="9144000" cy="93385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9"/>
          <p:cNvSpPr txBox="1"/>
          <p:nvPr>
            <p:ph idx="1" type="subTitle"/>
          </p:nvPr>
        </p:nvSpPr>
        <p:spPr>
          <a:xfrm>
            <a:off x="1524000" y="4800600"/>
            <a:ext cx="9144000" cy="4572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18"/>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 id="93" name="Google Shape;93;p18"/>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94" name="Google Shape;94;p18"/>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95" name="Shape 95"/>
        <p:cNvGrpSpPr/>
        <p:nvPr/>
      </p:nvGrpSpPr>
      <p:grpSpPr>
        <a:xfrm>
          <a:off x="0" y="0"/>
          <a:ext cx="0" cy="0"/>
          <a:chOff x="0" y="0"/>
          <a:chExt cx="0" cy="0"/>
        </a:xfrm>
      </p:grpSpPr>
      <p:sp>
        <p:nvSpPr>
          <p:cNvPr id="96" name="Google Shape;96;p1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0" name="Google Shape;100;p19"/>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mage" id="101" name="Google Shape;101;p19"/>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102" name="Google Shape;102;p19"/>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 name="Shape 22"/>
        <p:cNvGrpSpPr/>
        <p:nvPr/>
      </p:nvGrpSpPr>
      <p:grpSpPr>
        <a:xfrm>
          <a:off x="0" y="0"/>
          <a:ext cx="0" cy="0"/>
          <a:chOff x="0" y="0"/>
          <a:chExt cx="0" cy="0"/>
        </a:xfrm>
      </p:grpSpPr>
      <p:sp>
        <p:nvSpPr>
          <p:cNvPr id="23" name="Google Shape;23;p10"/>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 id="28" name="Google Shape;28;p10"/>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29" name="Google Shape;29;p10"/>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2" name="Google Shape;42;p12"/>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mage" id="43" name="Google Shape;43;p12"/>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44" name="Google Shape;44;p12"/>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5" name="Shape 45"/>
        <p:cNvGrpSpPr/>
        <p:nvPr/>
      </p:nvGrpSpPr>
      <p:grpSpPr>
        <a:xfrm>
          <a:off x="0" y="0"/>
          <a:ext cx="0" cy="0"/>
          <a:chOff x="0" y="0"/>
          <a:chExt cx="0" cy="0"/>
        </a:xfrm>
      </p:grpSpPr>
      <p:sp>
        <p:nvSpPr>
          <p:cNvPr id="46" name="Google Shape;46;p1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3" name="Google Shape;53;p13"/>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mage" id="54" name="Google Shape;54;p13"/>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55" name="Google Shape;55;p13"/>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6" name="Shape 56"/>
        <p:cNvGrpSpPr/>
        <p:nvPr/>
      </p:nvGrpSpPr>
      <p:grpSpPr>
        <a:xfrm>
          <a:off x="0" y="0"/>
          <a:ext cx="0" cy="0"/>
          <a:chOff x="0" y="0"/>
          <a:chExt cx="0" cy="0"/>
        </a:xfrm>
      </p:grpSpPr>
      <p:sp>
        <p:nvSpPr>
          <p:cNvPr id="57" name="Google Shape;57;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14"/>
          <p:cNvSpPr txBox="1"/>
          <p:nvPr>
            <p:ph type="title"/>
          </p:nvPr>
        </p:nvSpPr>
        <p:spPr>
          <a:xfrm>
            <a:off x="1638300" y="365125"/>
            <a:ext cx="97155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descr="Image" id="61" name="Google Shape;61;p14"/>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62" name="Google Shape;62;p14"/>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 id="67" name="Google Shape;67;p15"/>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68" name="Google Shape;68;p15"/>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9" name="Shape 69"/>
        <p:cNvGrpSpPr/>
        <p:nvPr/>
      </p:nvGrpSpPr>
      <p:grpSpPr>
        <a:xfrm>
          <a:off x="0" y="0"/>
          <a:ext cx="0" cy="0"/>
          <a:chOff x="0" y="0"/>
          <a:chExt cx="0" cy="0"/>
        </a:xfrm>
      </p:grpSpPr>
      <p:sp>
        <p:nvSpPr>
          <p:cNvPr id="70" name="Google Shape;70;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2" name="Google Shape;72;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 id="76" name="Google Shape;76;p16"/>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77" name="Google Shape;77;p16"/>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8" name="Shape 78"/>
        <p:cNvGrpSpPr/>
        <p:nvPr/>
      </p:nvGrpSpPr>
      <p:grpSpPr>
        <a:xfrm>
          <a:off x="0" y="0"/>
          <a:ext cx="0" cy="0"/>
          <a:chOff x="0" y="0"/>
          <a:chExt cx="0" cy="0"/>
        </a:xfrm>
      </p:grpSpPr>
      <p:sp>
        <p:nvSpPr>
          <p:cNvPr id="79" name="Google Shape;79;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p:nvPr>
            <p:ph idx="2" type="pic"/>
          </p:nvPr>
        </p:nvSpPr>
        <p:spPr>
          <a:xfrm>
            <a:off x="5183188" y="987425"/>
            <a:ext cx="6172200" cy="4873625"/>
          </a:xfrm>
          <a:prstGeom prst="rect">
            <a:avLst/>
          </a:prstGeom>
          <a:noFill/>
          <a:ln>
            <a:noFill/>
          </a:ln>
        </p:spPr>
      </p:sp>
      <p:sp>
        <p:nvSpPr>
          <p:cNvPr id="81" name="Google Shape;81;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2" name="Google Shape;8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Image" id="85" name="Google Shape;85;p17"/>
          <p:cNvPicPr preferRelativeResize="0"/>
          <p:nvPr/>
        </p:nvPicPr>
        <p:blipFill rotWithShape="1">
          <a:blip r:embed="rId2">
            <a:alphaModFix/>
          </a:blip>
          <a:srcRect b="0" l="0" r="0" t="0"/>
          <a:stretch/>
        </p:blipFill>
        <p:spPr>
          <a:xfrm>
            <a:off x="204788" y="441325"/>
            <a:ext cx="1266825" cy="1273175"/>
          </a:xfrm>
          <a:prstGeom prst="rect">
            <a:avLst/>
          </a:prstGeom>
          <a:noFill/>
          <a:ln>
            <a:noFill/>
          </a:ln>
        </p:spPr>
      </p:pic>
      <p:sp>
        <p:nvSpPr>
          <p:cNvPr id="86" name="Google Shape;86;p17"/>
          <p:cNvSpPr/>
          <p:nvPr/>
        </p:nvSpPr>
        <p:spPr>
          <a:xfrm>
            <a:off x="12700" y="12700"/>
            <a:ext cx="12166600" cy="303213"/>
          </a:xfrm>
          <a:prstGeom prst="rect">
            <a:avLst/>
          </a:prstGeom>
          <a:solidFill>
            <a:srgbClr val="006633"/>
          </a:solidFill>
          <a:ln cap="flat" cmpd="sng" w="9525">
            <a:solidFill>
              <a:srgbClr val="006633"/>
            </a:solidFill>
            <a:prstDash val="solid"/>
            <a:miter lim="800000"/>
            <a:headEnd len="sm" w="sm" type="none"/>
            <a:tailEnd len="sm" w="sm" type="none"/>
          </a:ln>
        </p:spPr>
        <p:txBody>
          <a:bodyPr anchorCtr="0" anchor="t" bIns="45700" lIns="45700" spcFirstLastPara="1" rIns="45700"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Picture 8" id="10" name="Google Shape;10;p8"/>
          <p:cNvPicPr preferRelativeResize="0"/>
          <p:nvPr/>
        </p:nvPicPr>
        <p:blipFill rotWithShape="1">
          <a:blip r:embed="rId1">
            <a:alphaModFix/>
          </a:blip>
          <a:srcRect b="0" l="0" r="0" t="0"/>
          <a:stretch/>
        </p:blipFill>
        <p:spPr>
          <a:xfrm>
            <a:off x="0" y="9525"/>
            <a:ext cx="12192000" cy="6838950"/>
          </a:xfrm>
          <a:prstGeom prst="rect">
            <a:avLst/>
          </a:prstGeom>
          <a:noFill/>
          <a:ln>
            <a:noFill/>
          </a:ln>
        </p:spPr>
      </p:pic>
      <p:pic>
        <p:nvPicPr>
          <p:cNvPr id="11" name="Google Shape;11;p8"/>
          <p:cNvPicPr preferRelativeResize="0"/>
          <p:nvPr/>
        </p:nvPicPr>
        <p:blipFill rotWithShape="1">
          <a:blip r:embed="rId2">
            <a:alphaModFix/>
          </a:blip>
          <a:srcRect b="0" l="0" r="0" t="0"/>
          <a:stretch/>
        </p:blipFill>
        <p:spPr>
          <a:xfrm>
            <a:off x="0" y="5577839"/>
            <a:ext cx="12192000" cy="1280161"/>
          </a:xfrm>
          <a:prstGeom prst="rect">
            <a:avLst/>
          </a:prstGeom>
          <a:noFill/>
          <a:ln>
            <a:noFill/>
          </a:ln>
        </p:spPr>
      </p:pic>
      <p:sp>
        <p:nvSpPr>
          <p:cNvPr id="12" name="Google Shape;1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
          <p:cNvSpPr txBox="1"/>
          <p:nvPr/>
        </p:nvSpPr>
        <p:spPr>
          <a:xfrm>
            <a:off x="533400" y="3997325"/>
            <a:ext cx="11125200" cy="1408113"/>
          </a:xfrm>
          <a:prstGeom prst="rect">
            <a:avLst/>
          </a:prstGeom>
          <a:noFill/>
          <a:ln>
            <a:noFill/>
          </a:ln>
        </p:spPr>
        <p:txBody>
          <a:bodyPr anchorCtr="0" anchor="b" bIns="45700" lIns="45700" spcFirstLastPara="1" rIns="45700" wrap="square" tIns="45700">
            <a:normAutofit/>
          </a:bodyPr>
          <a:lstStyle/>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Scouting America</a:t>
            </a:r>
            <a:endParaRPr/>
          </a:p>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Leave No Trace Instructor Course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nvSpPr>
        <p:spPr>
          <a:xfrm>
            <a:off x="533400" y="3997325"/>
            <a:ext cx="11125200" cy="1408113"/>
          </a:xfrm>
          <a:prstGeom prst="rect">
            <a:avLst/>
          </a:prstGeom>
          <a:noFill/>
          <a:ln>
            <a:noFill/>
          </a:ln>
        </p:spPr>
        <p:txBody>
          <a:bodyPr anchorCtr="0" anchor="b" bIns="45700" lIns="45700" spcFirstLastPara="1" rIns="45700" wrap="square" tIns="45700">
            <a:normAutofit/>
          </a:bodyPr>
          <a:lstStyle/>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Age and Program Appropriate</a:t>
            </a:r>
            <a:endParaRPr b="1" i="0" sz="4554" u="none" cap="none" strike="noStrike">
              <a:solidFill>
                <a:srgbClr val="20381C"/>
              </a:solidFill>
              <a:latin typeface="Helvetica Neue"/>
              <a:ea typeface="Helvetica Neue"/>
              <a:cs typeface="Helvetica Neue"/>
              <a:sym typeface="Helvetica Neue"/>
            </a:endParaRPr>
          </a:p>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Outdoor Activities</a:t>
            </a:r>
            <a:endParaRPr b="1" i="0" sz="4554" u="none" cap="none" strike="noStrike">
              <a:solidFill>
                <a:srgbClr val="20381C"/>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
          <p:cNvSpPr txBox="1"/>
          <p:nvPr>
            <p:ph type="title"/>
          </p:nvPr>
        </p:nvSpPr>
        <p:spPr>
          <a:xfrm>
            <a:off x="1524000" y="365125"/>
            <a:ext cx="98298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Helvetica Neue"/>
              <a:buNone/>
            </a:pPr>
            <a:r>
              <a:rPr b="1" lang="en-US">
                <a:solidFill>
                  <a:srgbClr val="385623"/>
                </a:solidFill>
                <a:latin typeface="Helvetica Neue"/>
                <a:ea typeface="Helvetica Neue"/>
                <a:cs typeface="Helvetica Neue"/>
                <a:sym typeface="Helvetica Neue"/>
              </a:rPr>
              <a:t>Objectives</a:t>
            </a:r>
            <a:endParaRPr/>
          </a:p>
        </p:txBody>
      </p:sp>
      <p:sp>
        <p:nvSpPr>
          <p:cNvPr id="118" name="Google Shape;118;p3"/>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385623"/>
              </a:buClr>
              <a:buSzPts val="2400"/>
              <a:buNone/>
            </a:pPr>
            <a:r>
              <a:rPr b="1" lang="en-US" sz="2400">
                <a:solidFill>
                  <a:srgbClr val="385623"/>
                </a:solidFill>
                <a:latin typeface="Helvetica Neue"/>
                <a:ea typeface="Helvetica Neue"/>
                <a:cs typeface="Helvetica Neue"/>
                <a:sym typeface="Helvetica Neue"/>
              </a:rPr>
              <a:t>Goals</a:t>
            </a:r>
            <a:r>
              <a:rPr lang="en-US" sz="2400">
                <a:solidFill>
                  <a:srgbClr val="385623"/>
                </a:solidFill>
                <a:latin typeface="Helvetica Neue"/>
                <a:ea typeface="Helvetica Neue"/>
                <a:cs typeface="Helvetica Neue"/>
                <a:sym typeface="Helvetica Neue"/>
              </a:rPr>
              <a:t>: As a result of this session, each participant will be able to:</a:t>
            </a:r>
            <a:endParaRPr/>
          </a:p>
          <a:p>
            <a:pPr indent="-228600" lvl="0" marL="228600" rtl="0" algn="l">
              <a:lnSpc>
                <a:spcPct val="90000"/>
              </a:lnSpc>
              <a:spcBef>
                <a:spcPts val="12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Discuss Scouting America guidelines for age-appropriate outdoor activities. </a:t>
            </a:r>
            <a:endParaRPr/>
          </a:p>
          <a:p>
            <a:pPr indent="-228600" lvl="0" marL="228600" rtl="0" algn="l">
              <a:lnSpc>
                <a:spcPct val="90000"/>
              </a:lnSpc>
              <a:spcBef>
                <a:spcPts val="12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Discuss when it is appropriate to introduce more intensive levels of Leave No Trace skills within the Scouting program.</a:t>
            </a:r>
            <a:endParaRPr/>
          </a:p>
          <a:p>
            <a:pPr indent="-228600" lvl="0" marL="228600" rtl="0" algn="l">
              <a:lnSpc>
                <a:spcPct val="90000"/>
              </a:lnSpc>
              <a:spcBef>
                <a:spcPts val="1200"/>
              </a:spcBef>
              <a:spcAft>
                <a:spcPts val="0"/>
              </a:spcAft>
              <a:buClr>
                <a:srgbClr val="385623"/>
              </a:buClr>
              <a:buSzPts val="2400"/>
              <a:buChar char="•"/>
            </a:pPr>
            <a:r>
              <a:rPr lang="en-US" sz="2400">
                <a:solidFill>
                  <a:srgbClr val="385623"/>
                </a:solidFill>
                <a:latin typeface="Helvetica Neue"/>
                <a:ea typeface="Helvetica Neue"/>
                <a:cs typeface="Helvetica Neue"/>
                <a:sym typeface="Helvetica Neue"/>
              </a:rPr>
              <a:t>Start the process of determining how to select appropriate outdoor settings to meet the outdoor needs, interests, and abilities of local units.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85623"/>
              </a:buClr>
              <a:buSzPts val="4400"/>
              <a:buFont typeface="Calibri"/>
              <a:buNone/>
            </a:pPr>
            <a:r>
              <a:rPr lang="en-US">
                <a:solidFill>
                  <a:srgbClr val="385623"/>
                </a:solidFill>
              </a:rPr>
              <a:t>Age Appropriate Guidelines</a:t>
            </a:r>
            <a:endParaRPr/>
          </a:p>
        </p:txBody>
      </p:sp>
      <p:sp>
        <p:nvSpPr>
          <p:cNvPr id="125" name="Google Shape;125;p4"/>
          <p:cNvSpPr txBox="1"/>
          <p:nvPr>
            <p:ph idx="4294967295"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b="1">
              <a:solidFill>
                <a:srgbClr val="385623"/>
              </a:solidFill>
            </a:endParaRPr>
          </a:p>
        </p:txBody>
      </p:sp>
      <p:pic>
        <p:nvPicPr>
          <p:cNvPr id="126" name="Google Shape;126;p4"/>
          <p:cNvPicPr preferRelativeResize="0"/>
          <p:nvPr/>
        </p:nvPicPr>
        <p:blipFill rotWithShape="1">
          <a:blip r:embed="rId3">
            <a:alphaModFix/>
          </a:blip>
          <a:srcRect b="0" l="0" r="0" t="0"/>
          <a:stretch/>
        </p:blipFill>
        <p:spPr>
          <a:xfrm>
            <a:off x="3464" y="-20783"/>
            <a:ext cx="12188536" cy="687878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p:nvPr/>
        </p:nvSpPr>
        <p:spPr>
          <a:xfrm>
            <a:off x="11163300" y="6343649"/>
            <a:ext cx="825500" cy="327025"/>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3" name="Google Shape;133;p5"/>
          <p:cNvPicPr preferRelativeResize="0"/>
          <p:nvPr/>
        </p:nvPicPr>
        <p:blipFill rotWithShape="1">
          <a:blip r:embed="rId3">
            <a:alphaModFix/>
          </a:blip>
          <a:srcRect b="0" l="0" r="0" t="0"/>
          <a:stretch/>
        </p:blipFill>
        <p:spPr>
          <a:xfrm>
            <a:off x="11234110" y="6400800"/>
            <a:ext cx="732464" cy="203200"/>
          </a:xfrm>
          <a:prstGeom prst="rect">
            <a:avLst/>
          </a:prstGeom>
          <a:noFill/>
          <a:ln>
            <a:noFill/>
          </a:ln>
        </p:spPr>
      </p:pic>
      <p:pic>
        <p:nvPicPr>
          <p:cNvPr id="134" name="Google Shape;134;p5"/>
          <p:cNvPicPr preferRelativeResize="0"/>
          <p:nvPr/>
        </p:nvPicPr>
        <p:blipFill rotWithShape="1">
          <a:blip r:embed="rId4">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txBox="1"/>
          <p:nvPr/>
        </p:nvSpPr>
        <p:spPr>
          <a:xfrm>
            <a:off x="533400" y="3997325"/>
            <a:ext cx="11125200" cy="1408113"/>
          </a:xfrm>
          <a:prstGeom prst="rect">
            <a:avLst/>
          </a:prstGeom>
          <a:noFill/>
          <a:ln>
            <a:noFill/>
          </a:ln>
        </p:spPr>
        <p:txBody>
          <a:bodyPr anchorCtr="0" anchor="b" bIns="45700" lIns="45700" spcFirstLastPara="1" rIns="45700" wrap="square" tIns="45700">
            <a:normAutofit/>
          </a:bodyPr>
          <a:lstStyle/>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Age and Program Appropriate</a:t>
            </a:r>
            <a:endParaRPr b="1" i="0" sz="4554" u="none" cap="none" strike="noStrike">
              <a:solidFill>
                <a:srgbClr val="20381C"/>
              </a:solidFill>
              <a:latin typeface="Helvetica Neue"/>
              <a:ea typeface="Helvetica Neue"/>
              <a:cs typeface="Helvetica Neue"/>
              <a:sym typeface="Helvetica Neue"/>
            </a:endParaRPr>
          </a:p>
          <a:p>
            <a:pPr indent="0" lvl="0" marL="0" marR="0" rtl="0" algn="ctr">
              <a:lnSpc>
                <a:spcPct val="90000"/>
              </a:lnSpc>
              <a:spcBef>
                <a:spcPts val="0"/>
              </a:spcBef>
              <a:spcAft>
                <a:spcPts val="0"/>
              </a:spcAft>
              <a:buNone/>
            </a:pPr>
            <a:r>
              <a:rPr b="1" i="0" lang="en-US" sz="4554" u="none" cap="none" strike="noStrike">
                <a:solidFill>
                  <a:srgbClr val="20381C"/>
                </a:solidFill>
                <a:latin typeface="Helvetica Neue"/>
                <a:ea typeface="Helvetica Neue"/>
                <a:cs typeface="Helvetica Neue"/>
                <a:sym typeface="Helvetica Neue"/>
              </a:rPr>
              <a:t>Outdoor Activities</a:t>
            </a:r>
            <a:endParaRPr b="1" i="0" sz="4554" u="none" cap="none" strike="noStrike">
              <a:solidFill>
                <a:srgbClr val="20381C"/>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idx="4294967295" type="body"/>
          </p:nvPr>
        </p:nvSpPr>
        <p:spPr>
          <a:xfrm>
            <a:off x="887896" y="2057401"/>
            <a:ext cx="10416208" cy="406876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385623"/>
              </a:buClr>
              <a:buSzPts val="2000"/>
              <a:buNone/>
            </a:pPr>
            <a:r>
              <a:rPr lang="en-US" sz="2000">
                <a:solidFill>
                  <a:srgbClr val="385623"/>
                </a:solidFill>
              </a:rPr>
              <a:t>Prepared by</a:t>
            </a:r>
            <a:endParaRPr/>
          </a:p>
          <a:p>
            <a:pPr indent="0" lvl="0" marL="0" rtl="0" algn="ctr">
              <a:lnSpc>
                <a:spcPct val="90000"/>
              </a:lnSpc>
              <a:spcBef>
                <a:spcPts val="1000"/>
              </a:spcBef>
              <a:spcAft>
                <a:spcPts val="0"/>
              </a:spcAft>
              <a:buClr>
                <a:srgbClr val="385623"/>
              </a:buClr>
              <a:buSzPts val="2000"/>
              <a:buNone/>
            </a:pPr>
            <a:r>
              <a:rPr lang="en-US" sz="2000">
                <a:solidFill>
                  <a:srgbClr val="385623"/>
                </a:solidFill>
              </a:rPr>
              <a:t>Joshua Lamothe</a:t>
            </a:r>
            <a:endParaRPr/>
          </a:p>
          <a:p>
            <a:pPr indent="0" lvl="0" marL="0" rtl="0" algn="ctr">
              <a:lnSpc>
                <a:spcPct val="90000"/>
              </a:lnSpc>
              <a:spcBef>
                <a:spcPts val="1000"/>
              </a:spcBef>
              <a:spcAft>
                <a:spcPts val="0"/>
              </a:spcAft>
              <a:buClr>
                <a:srgbClr val="385623"/>
              </a:buClr>
              <a:buSzPts val="2000"/>
              <a:buNone/>
            </a:pPr>
            <a:r>
              <a:rPr lang="en-US" sz="2000">
                <a:solidFill>
                  <a:srgbClr val="385623"/>
                </a:solidFill>
              </a:rPr>
              <a:t>Revised: March 2025</a:t>
            </a:r>
            <a:endParaRPr/>
          </a:p>
          <a:p>
            <a:pPr indent="0" lvl="0" marL="0" rtl="0" algn="ctr">
              <a:lnSpc>
                <a:spcPct val="90000"/>
              </a:lnSpc>
              <a:spcBef>
                <a:spcPts val="1000"/>
              </a:spcBef>
              <a:spcAft>
                <a:spcPts val="0"/>
              </a:spcAft>
              <a:buClr>
                <a:schemeClr val="dk1"/>
              </a:buClr>
              <a:buSzPts val="1600"/>
              <a:buNone/>
            </a:pPr>
            <a:r>
              <a:t/>
            </a:r>
            <a:endParaRPr sz="1600">
              <a:solidFill>
                <a:srgbClr val="385623"/>
              </a:solidFill>
            </a:endParaRPr>
          </a:p>
          <a:p>
            <a:pPr indent="0" lvl="0" marL="0" rtl="0" algn="ctr">
              <a:lnSpc>
                <a:spcPct val="90000"/>
              </a:lnSpc>
              <a:spcBef>
                <a:spcPts val="1000"/>
              </a:spcBef>
              <a:spcAft>
                <a:spcPts val="0"/>
              </a:spcAft>
              <a:buClr>
                <a:schemeClr val="dk1"/>
              </a:buClr>
              <a:buSzPts val="1600"/>
              <a:buNone/>
            </a:pPr>
            <a:r>
              <a:t/>
            </a:r>
            <a:endParaRPr sz="1600">
              <a:solidFill>
                <a:srgbClr val="385623"/>
              </a:solidFill>
            </a:endParaRPr>
          </a:p>
          <a:p>
            <a:pPr indent="0" lvl="0" marL="0" rtl="0" algn="ctr">
              <a:lnSpc>
                <a:spcPct val="90000"/>
              </a:lnSpc>
              <a:spcBef>
                <a:spcPts val="1000"/>
              </a:spcBef>
              <a:spcAft>
                <a:spcPts val="0"/>
              </a:spcAft>
              <a:buClr>
                <a:schemeClr val="dk1"/>
              </a:buClr>
              <a:buSzPts val="1600"/>
              <a:buNone/>
            </a:pPr>
            <a:r>
              <a:t/>
            </a:r>
            <a:endParaRPr sz="1600">
              <a:solidFill>
                <a:srgbClr val="385623"/>
              </a:solidFill>
            </a:endParaRPr>
          </a:p>
          <a:p>
            <a:pPr indent="0" lvl="0" marL="0" rtl="0" algn="ctr">
              <a:lnSpc>
                <a:spcPct val="90000"/>
              </a:lnSpc>
              <a:spcBef>
                <a:spcPts val="1000"/>
              </a:spcBef>
              <a:spcAft>
                <a:spcPts val="0"/>
              </a:spcAft>
              <a:buClr>
                <a:schemeClr val="dk1"/>
              </a:buClr>
              <a:buSzPts val="1600"/>
              <a:buNone/>
            </a:pPr>
            <a:r>
              <a:t/>
            </a:r>
            <a:endParaRPr sz="1600">
              <a:solidFill>
                <a:srgbClr val="385623"/>
              </a:solidFill>
            </a:endParaRPr>
          </a:p>
          <a:p>
            <a:pPr indent="0" lvl="0" marL="0" rtl="0" algn="l">
              <a:lnSpc>
                <a:spcPct val="90000"/>
              </a:lnSpc>
              <a:spcBef>
                <a:spcPts val="1000"/>
              </a:spcBef>
              <a:spcAft>
                <a:spcPts val="0"/>
              </a:spcAft>
              <a:buClr>
                <a:srgbClr val="385623"/>
              </a:buClr>
              <a:buSzPts val="2000"/>
              <a:buNone/>
            </a:pPr>
            <a:r>
              <a:rPr lang="en-US" sz="2000">
                <a:solidFill>
                  <a:srgbClr val="385623"/>
                </a:solidFill>
              </a:rPr>
              <a:t>Sources:</a:t>
            </a:r>
            <a:endParaRPr/>
          </a:p>
          <a:p>
            <a:pPr indent="0" lvl="0" marL="0" rtl="0" algn="l">
              <a:lnSpc>
                <a:spcPct val="90000"/>
              </a:lnSpc>
              <a:spcBef>
                <a:spcPts val="1000"/>
              </a:spcBef>
              <a:spcAft>
                <a:spcPts val="0"/>
              </a:spcAft>
              <a:buClr>
                <a:srgbClr val="385623"/>
              </a:buClr>
              <a:buSzPts val="2000"/>
              <a:buNone/>
            </a:pPr>
            <a:r>
              <a:rPr lang="en-US" sz="2000">
                <a:solidFill>
                  <a:srgbClr val="385623"/>
                </a:solidFill>
              </a:rPr>
              <a:t>Scouting America Leave No Trace Instructor Supplement</a:t>
            </a:r>
            <a:endParaRPr/>
          </a:p>
          <a:p>
            <a:pPr indent="0" lvl="0" marL="0" rtl="0" algn="l">
              <a:lnSpc>
                <a:spcPct val="90000"/>
              </a:lnSpc>
              <a:spcBef>
                <a:spcPts val="1000"/>
              </a:spcBef>
              <a:spcAft>
                <a:spcPts val="0"/>
              </a:spcAft>
              <a:buClr>
                <a:srgbClr val="385623"/>
              </a:buClr>
              <a:buSzPts val="2000"/>
              <a:buNone/>
            </a:pPr>
            <a:r>
              <a:rPr lang="en-US" sz="2000">
                <a:solidFill>
                  <a:srgbClr val="385623"/>
                </a:solidFill>
              </a:rPr>
              <a:t>Guide to Safe Scouting</a:t>
            </a:r>
            <a:endParaRPr/>
          </a:p>
          <a:p>
            <a:pPr indent="0" lvl="0" marL="0" rtl="0" algn="l">
              <a:lnSpc>
                <a:spcPct val="90000"/>
              </a:lnSpc>
              <a:spcBef>
                <a:spcPts val="1000"/>
              </a:spcBef>
              <a:spcAft>
                <a:spcPts val="0"/>
              </a:spcAft>
              <a:buClr>
                <a:schemeClr val="dk1"/>
              </a:buClr>
              <a:buSzPts val="2000"/>
              <a:buNone/>
            </a:pPr>
            <a:r>
              <a:t/>
            </a:r>
            <a:endParaRPr sz="2000">
              <a:solidFill>
                <a:srgbClr val="38562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2018-03-11T22:14:51Z</dcterms:created>
  <dc:creator>Josh Lamothe</dc:creator>
</cp:coreProperties>
</file>